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12" r:id="rId5"/>
    <p:sldMasterId id="2147483673" r:id="rId6"/>
    <p:sldMasterId id="2147483676" r:id="rId7"/>
    <p:sldMasterId id="2147483678" r:id="rId8"/>
    <p:sldMasterId id="2147483680" r:id="rId9"/>
    <p:sldMasterId id="2147483724" r:id="rId10"/>
  </p:sldMasterIdLst>
  <p:notesMasterIdLst>
    <p:notesMasterId r:id="rId18"/>
  </p:notesMasterIdLst>
  <p:sldIdLst>
    <p:sldId id="257" r:id="rId11"/>
    <p:sldId id="265" r:id="rId12"/>
    <p:sldId id="266" r:id="rId13"/>
    <p:sldId id="268" r:id="rId14"/>
    <p:sldId id="267" r:id="rId15"/>
    <p:sldId id="270" r:id="rId16"/>
    <p:sldId id="281"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4643" autoAdjust="0"/>
  </p:normalViewPr>
  <p:slideViewPr>
    <p:cSldViewPr snapToGrid="0">
      <p:cViewPr varScale="1">
        <p:scale>
          <a:sx n="75" d="100"/>
          <a:sy n="75" d="100"/>
        </p:scale>
        <p:origin x="400" y="4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3.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5" Type="http://schemas.openxmlformats.org/officeDocument/2006/relationships/slideMaster" Target="slideMasters/slideMaster1.xml"/><Relationship Id="rId15" Type="http://schemas.openxmlformats.org/officeDocument/2006/relationships/slide" Target="slides/slide5.xml"/><Relationship Id="rId10" Type="http://schemas.openxmlformats.org/officeDocument/2006/relationships/slideMaster" Target="slideMasters/slideMaster6.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1_White Title Slide">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6873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349168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372353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533814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043726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208665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727684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873260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467787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hasCustomPrompt="1"/>
          </p:nvPr>
        </p:nvSpPr>
        <p:spPr>
          <a:xfrm>
            <a:off x="417598" y="879975"/>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Font typeface="Arial" pitchFamily="34" charset="0"/>
              <a:buChar char="•"/>
              <a:defRPr sz="1200"/>
            </a:lvl2pPr>
            <a:lvl3pPr>
              <a:buNone/>
              <a:defRPr sz="1400"/>
            </a:lvl3pPr>
            <a:lvl4pPr>
              <a:buNone/>
              <a:defRPr/>
            </a:lvl4pPr>
            <a:lvl5pPr>
              <a:buNone/>
              <a:defRPr/>
            </a:lvl5pPr>
          </a:lstStyle>
          <a:p>
            <a:pPr lvl="0"/>
            <a:r>
              <a:rPr lang="en-US" dirty="0"/>
              <a:t>Click to edit M</a:t>
            </a:r>
          </a:p>
          <a:p>
            <a:pPr lvl="1"/>
            <a:r>
              <a:rPr lang="en-US" dirty="0"/>
              <a:t>aster text styles</a:t>
            </a:r>
          </a:p>
          <a:p>
            <a:pPr lvl="2"/>
            <a:endParaRPr lang="en-US" dirty="0"/>
          </a:p>
        </p:txBody>
      </p:sp>
      <p:sp>
        <p:nvSpPr>
          <p:cNvPr id="10" name="Title 1"/>
          <p:cNvSpPr>
            <a:spLocks noGrp="1"/>
          </p:cNvSpPr>
          <p:nvPr>
            <p:ph type="title" hasCustomPrompt="1"/>
          </p:nvPr>
        </p:nvSpPr>
        <p:spPr>
          <a:xfrm>
            <a:off x="417600" y="279249"/>
            <a:ext cx="8308800" cy="309600"/>
          </a:xfrm>
          <a:prstGeom prst="rect">
            <a:avLst/>
          </a:prstGeom>
        </p:spPr>
        <p:txBody>
          <a:bodyPr/>
          <a:lstStyle>
            <a:lvl1pPr>
              <a:defRPr sz="2000" b="0">
                <a:solidFill>
                  <a:schemeClr val="tx1"/>
                </a:solidFill>
                <a:latin typeface="+mj-lt"/>
              </a:defRPr>
            </a:lvl1pPr>
          </a:lstStyle>
          <a:p>
            <a:r>
              <a:rPr lang="en-GB"/>
              <a:t>Click to edit headline</a:t>
            </a:r>
            <a:endParaRPr lang="en-US"/>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a:t>Click to edit secondary headline</a:t>
            </a:r>
          </a:p>
        </p:txBody>
      </p:sp>
    </p:spTree>
    <p:extLst>
      <p:ext uri="{BB962C8B-B14F-4D97-AF65-F5344CB8AC3E}">
        <p14:creationId xmlns:p14="http://schemas.microsoft.com/office/powerpoint/2010/main" val="1745286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1_Blue Title Slide">
    <p:bg>
      <p:bgPr>
        <a:solidFill>
          <a:schemeClr val="tx1"/>
        </a:solidFill>
        <a:effectLst/>
      </p:bgPr>
    </p:bg>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B6E85245-6EF4-4401-89A5-4E7398F482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p>
            <a:r>
              <a:rPr lang="en-GB" dirty="0"/>
              <a:t>&lt;Document ID: change ID in footer or remove&gt;</a:t>
            </a:r>
            <a:endParaRPr lang="en-US" dirty="0"/>
          </a:p>
        </p:txBody>
      </p:sp>
      <p:pic>
        <p:nvPicPr>
          <p:cNvPr id="12" name="Picture 11">
            <a:extLst>
              <a:ext uri="{FF2B5EF4-FFF2-40B4-BE49-F238E27FC236}">
                <a16:creationId xmlns:a16="http://schemas.microsoft.com/office/drawing/2014/main" id="{08CB4E99-5D9B-49EB-A80D-C2366451A6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Tree>
    <p:extLst>
      <p:ext uri="{BB962C8B-B14F-4D97-AF65-F5344CB8AC3E}">
        <p14:creationId xmlns:p14="http://schemas.microsoft.com/office/powerpoint/2010/main" val="57818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Blue Text Layout">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E85245-6EF4-4401-89A5-4E7398F482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p:txBody>
          <a:bodyPr/>
          <a:lstStyle/>
          <a:p>
            <a:r>
              <a:rPr lang="en-GB" dirty="0"/>
              <a:t>&lt;Document ID: change ID in footer or remove&gt;</a:t>
            </a:r>
            <a:endParaRPr lang="en-US" dirty="0"/>
          </a:p>
        </p:txBody>
      </p:sp>
      <p:pic>
        <p:nvPicPr>
          <p:cNvPr id="10" name="Picture 9">
            <a:extLst>
              <a:ext uri="{FF2B5EF4-FFF2-40B4-BE49-F238E27FC236}">
                <a16:creationId xmlns:a16="http://schemas.microsoft.com/office/drawing/2014/main" id="{31961597-1BB1-4AC0-81C4-ECF117F5AF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7769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1_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_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1_Gray Text Layout">
    <p:bg>
      <p:bgPr>
        <a:solidFill>
          <a:schemeClr val="accent1"/>
        </a:solidFill>
        <a:effectLst/>
      </p:bgPr>
    </p:bg>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3854149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1935486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3_Gray Divider Slide">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280799"/>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dirty="0"/>
              <a:t>&lt;Document ID: change ID in footer or remove&gt;</a:t>
            </a:r>
            <a:endParaRPr lang="en-US" dirty="0"/>
          </a:p>
        </p:txBody>
      </p:sp>
    </p:spTree>
    <p:extLst>
      <p:ext uri="{BB962C8B-B14F-4D97-AF65-F5344CB8AC3E}">
        <p14:creationId xmlns:p14="http://schemas.microsoft.com/office/powerpoint/2010/main" val="203247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8011739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6.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7920C8E0-2BA3-45B9-8A9F-1B9E59157439}"/>
              </a:ext>
            </a:extLst>
          </p:cNvPr>
          <p:cNvSpPr txBox="1">
            <a:spLocks/>
          </p:cNvSpPr>
          <p:nvPr/>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dirty="0"/>
              <a:t>&lt;Document ID: change ID in footer or remove&gt;</a:t>
            </a:r>
            <a:endParaRPr lang="en-US" dirty="0"/>
          </a:p>
        </p:txBody>
      </p:sp>
      <p:sp>
        <p:nvSpPr>
          <p:cNvPr id="8" name="Slide Number Placeholder 5">
            <a:extLst>
              <a:ext uri="{FF2B5EF4-FFF2-40B4-BE49-F238E27FC236}">
                <a16:creationId xmlns:a16="http://schemas.microsoft.com/office/drawing/2014/main" id="{B20BA402-4DCA-4D3B-A03B-98DA80BAB253}"/>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&lt;Document ID: change ID in footer or remove&gt;</a:t>
            </a:r>
            <a:endParaRPr lang="en-US" dirty="0"/>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 id="2147483675" r:id="rId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&lt;Document ID: change ID in footer or remove&gt;</a:t>
            </a:r>
            <a:endParaRPr lang="en-US" dirty="0"/>
          </a:p>
        </p:txBody>
      </p:sp>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7631767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0.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3AE4A4-F521-4B46-BB77-BDFFF6278B02}"/>
              </a:ext>
            </a:extLst>
          </p:cNvPr>
          <p:cNvSpPr>
            <a:spLocks noGrp="1"/>
          </p:cNvSpPr>
          <p:nvPr>
            <p:ph type="body" sz="quarter" idx="11"/>
          </p:nvPr>
        </p:nvSpPr>
        <p:spPr>
          <a:xfrm>
            <a:off x="555208" y="1105099"/>
            <a:ext cx="8359200" cy="1980000"/>
          </a:xfrm>
        </p:spPr>
        <p:txBody>
          <a:bodyPr/>
          <a:lstStyle/>
          <a:p>
            <a:r>
              <a:rPr lang="en-US" dirty="0"/>
              <a:t>NSSAI in Access Stratum</a:t>
            </a:r>
          </a:p>
        </p:txBody>
      </p:sp>
      <p:sp>
        <p:nvSpPr>
          <p:cNvPr id="4" name="Footer Placeholder 3">
            <a:extLst>
              <a:ext uri="{FF2B5EF4-FFF2-40B4-BE49-F238E27FC236}">
                <a16:creationId xmlns:a16="http://schemas.microsoft.com/office/drawing/2014/main" id="{8378866F-5820-452E-883A-ECAB295F1E95}"/>
              </a:ext>
            </a:extLst>
          </p:cNvPr>
          <p:cNvSpPr>
            <a:spLocks noGrp="1"/>
          </p:cNvSpPr>
          <p:nvPr>
            <p:ph type="ftr" sz="quarter" idx="4294967295"/>
          </p:nvPr>
        </p:nvSpPr>
        <p:spPr>
          <a:xfrm>
            <a:off x="2304000" y="4816800"/>
            <a:ext cx="4536000" cy="122400"/>
          </a:xfrm>
          <a:prstGeom prst="rect">
            <a:avLst/>
          </a:prstGeom>
        </p:spPr>
        <p:txBody>
          <a:bodyPr/>
          <a:lstStyle/>
          <a:p>
            <a:pPr algn="ctr"/>
            <a:r>
              <a:rPr lang="en-GB" dirty="0">
                <a:cs typeface="Arial" panose="020B0604020202020204" pitchFamily="34" charset="0"/>
              </a:rPr>
              <a:t>Tdoc number: S3-183325</a:t>
            </a:r>
            <a:endParaRPr lang="en-US" dirty="0">
              <a:cs typeface="Arial" panose="020B0604020202020204" pitchFamily="34" charset="0"/>
            </a:endParaRPr>
          </a:p>
        </p:txBody>
      </p:sp>
      <p:sp>
        <p:nvSpPr>
          <p:cNvPr id="3" name="TextBox 2">
            <a:extLst>
              <a:ext uri="{FF2B5EF4-FFF2-40B4-BE49-F238E27FC236}">
                <a16:creationId xmlns:a16="http://schemas.microsoft.com/office/drawing/2014/main" id="{03B9EFB1-9279-469D-AA80-F88D5A3DA5DF}"/>
              </a:ext>
            </a:extLst>
          </p:cNvPr>
          <p:cNvSpPr txBox="1"/>
          <p:nvPr/>
        </p:nvSpPr>
        <p:spPr>
          <a:xfrm>
            <a:off x="367470" y="190699"/>
            <a:ext cx="2203202" cy="637437"/>
          </a:xfrm>
          <a:prstGeom prst="rect">
            <a:avLst/>
          </a:prstGeom>
          <a:noFill/>
        </p:spPr>
        <p:txBody>
          <a:bodyPr wrap="none" lIns="72000" tIns="72000" rIns="72000" bIns="72000" rtlCol="0">
            <a:noAutofit/>
          </a:bodyPr>
          <a:lstStyle/>
          <a:p>
            <a:pPr>
              <a:spcAft>
                <a:spcPts val="300"/>
              </a:spcAft>
              <a:buSzPct val="100000"/>
            </a:pPr>
            <a:r>
              <a:rPr lang="en-GB" sz="1200" dirty="0">
                <a:solidFill>
                  <a:schemeClr val="tx2"/>
                </a:solidFill>
              </a:rPr>
              <a:t>3GPP TSG SA WG3 #93										Tdoc S3-183325</a:t>
            </a:r>
          </a:p>
          <a:p>
            <a:pPr algn="l">
              <a:spcAft>
                <a:spcPts val="300"/>
              </a:spcAft>
              <a:buSzPct val="100000"/>
            </a:pPr>
            <a:r>
              <a:rPr lang="en-GB" sz="1200" dirty="0">
                <a:solidFill>
                  <a:schemeClr val="tx2"/>
                </a:solidFill>
              </a:rPr>
              <a:t>Spokane, Nov-12-14 2018</a:t>
            </a:r>
          </a:p>
        </p:txBody>
      </p:sp>
      <p:sp>
        <p:nvSpPr>
          <p:cNvPr id="5" name="Rectangle 4">
            <a:extLst>
              <a:ext uri="{FF2B5EF4-FFF2-40B4-BE49-F238E27FC236}">
                <a16:creationId xmlns:a16="http://schemas.microsoft.com/office/drawing/2014/main" id="{8FFC33F4-A009-4D86-99E8-46AD5E7703A4}"/>
              </a:ext>
            </a:extLst>
          </p:cNvPr>
          <p:cNvSpPr/>
          <p:nvPr/>
        </p:nvSpPr>
        <p:spPr>
          <a:xfrm>
            <a:off x="2286000" y="2248585"/>
            <a:ext cx="4572000" cy="646331"/>
          </a:xfrm>
          <a:prstGeom prst="rect">
            <a:avLst/>
          </a:prstGeom>
        </p:spPr>
        <p:txBody>
          <a:bodyPr>
            <a:spAutoFit/>
          </a:bodyPr>
          <a:lstStyle/>
          <a:p>
            <a:r>
              <a:rPr lang="en-GB" dirty="0"/>
              <a:t>Nokia, Nokia Shanghai Bell, InterDigital, AT&amp;T, Verizon</a:t>
            </a:r>
          </a:p>
        </p:txBody>
      </p:sp>
    </p:spTree>
    <p:extLst>
      <p:ext uri="{BB962C8B-B14F-4D97-AF65-F5344CB8AC3E}">
        <p14:creationId xmlns:p14="http://schemas.microsoft.com/office/powerpoint/2010/main" val="2950137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b="1" dirty="0"/>
              <a:t>Overall Background</a:t>
            </a:r>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599" y="762285"/>
            <a:ext cx="8407223" cy="3560400"/>
          </a:xfrm>
        </p:spPr>
        <p:txBody>
          <a:bodyPr>
            <a:normAutofit fontScale="92500" lnSpcReduction="10000"/>
          </a:bodyPr>
          <a:lstStyle/>
          <a:p>
            <a:pPr marL="285750" indent="-285750">
              <a:buFont typeface="Arial" panose="020B0604020202020204" pitchFamily="34" charset="0"/>
              <a:buChar char="•"/>
            </a:pPr>
            <a:r>
              <a:rPr lang="en-GB" sz="2000" dirty="0"/>
              <a:t>Network slicing is an end to end feature that requires network slicing support in the CN and in the RAN.</a:t>
            </a:r>
          </a:p>
          <a:p>
            <a:pPr marL="285750" indent="-285750">
              <a:buFont typeface="Arial" panose="020B0604020202020204" pitchFamily="34" charset="0"/>
              <a:buChar char="•"/>
            </a:pPr>
            <a:r>
              <a:rPr lang="en-GB" sz="2000" dirty="0"/>
              <a:t>Inclusion of NSSAI in RRC has been assumed in SA2 for several purposes:</a:t>
            </a:r>
          </a:p>
          <a:p>
            <a:pPr marL="516150" lvl="1" indent="-285750">
              <a:buFont typeface="Arial" panose="020B0604020202020204" pitchFamily="34" charset="0"/>
              <a:buChar char="•"/>
            </a:pPr>
            <a:r>
              <a:rPr lang="en-GB" sz="1800" dirty="0"/>
              <a:t>The RAN may use NSSAI in RRC Connection establishment to optimally select the AMF.</a:t>
            </a:r>
          </a:p>
          <a:p>
            <a:pPr marL="516150" lvl="1" indent="-285750">
              <a:buFont typeface="Arial" panose="020B0604020202020204" pitchFamily="34" charset="0"/>
              <a:buChar char="•"/>
            </a:pPr>
            <a:r>
              <a:rPr lang="en-GB" sz="1800" dirty="0"/>
              <a:t>Operators may support slices that implement Slice Aware policies to fulfil specific SLA with their customers or for own operational reasons. </a:t>
            </a:r>
          </a:p>
          <a:p>
            <a:pPr marL="748350" lvl="2" indent="-285750">
              <a:buFont typeface="Arial" panose="020B0604020202020204" pitchFamily="34" charset="0"/>
              <a:buChar char="•"/>
            </a:pPr>
            <a:r>
              <a:rPr lang="en-GB" sz="1400" dirty="0"/>
              <a:t>These may include AS aspects that apply before contacting the CN and retrieve allowed NSSAI to: </a:t>
            </a:r>
          </a:p>
          <a:p>
            <a:pPr marL="978750" lvl="3" indent="-285750">
              <a:buFont typeface="Arial" panose="020B0604020202020204" pitchFamily="34" charset="0"/>
              <a:buChar char="•"/>
            </a:pPr>
            <a:r>
              <a:rPr lang="en-GB" sz="1400" dirty="0"/>
              <a:t>take local (AS) actions to release connections that cannot be served in the RAN</a:t>
            </a:r>
          </a:p>
          <a:p>
            <a:pPr marL="978750" lvl="3" indent="-285750">
              <a:buFont typeface="Arial" panose="020B0604020202020204" pitchFamily="34" charset="0"/>
              <a:buChar char="•"/>
            </a:pPr>
            <a:r>
              <a:rPr lang="en-GB" sz="1400" dirty="0"/>
              <a:t>Instantly Protect the CN in cases it is overloaded by certain slices, but not others, or in cases certain slices need to be taken out of service at a certain AMF but not others (UAC is AMF agnostic).</a:t>
            </a:r>
          </a:p>
          <a:p>
            <a:pPr marL="978750" lvl="3" indent="-285750">
              <a:buFont typeface="Arial" panose="020B0604020202020204" pitchFamily="34" charset="0"/>
              <a:buChar char="•"/>
            </a:pPr>
            <a:r>
              <a:rPr lang="en-GB" sz="1400" dirty="0"/>
              <a:t>Following Slides show examples of how the RAN uses NSSAI in RRC in RAN to apply control plane policies in RAN2 and SA2 specifications</a:t>
            </a:r>
          </a:p>
          <a:p>
            <a:pPr lvl="2"/>
            <a:endParaRPr lang="en-GB" dirty="0"/>
          </a:p>
          <a:p>
            <a:endParaRPr lang="en-GB" dirty="0"/>
          </a:p>
        </p:txBody>
      </p:sp>
      <p:sp>
        <p:nvSpPr>
          <p:cNvPr id="5" name="Footer Placeholder 4">
            <a:extLst>
              <a:ext uri="{FF2B5EF4-FFF2-40B4-BE49-F238E27FC236}">
                <a16:creationId xmlns:a16="http://schemas.microsoft.com/office/drawing/2014/main" id="{EF3D85B0-4AC7-4549-9E82-00F2270AFCBA}"/>
              </a:ext>
            </a:extLst>
          </p:cNvPr>
          <p:cNvSpPr>
            <a:spLocks noGrp="1"/>
          </p:cNvSpPr>
          <p:nvPr>
            <p:ph type="ftr" sz="quarter" idx="3"/>
          </p:nvPr>
        </p:nvSpPr>
        <p:spPr>
          <a:xfrm>
            <a:off x="2304000" y="4665133"/>
            <a:ext cx="4536000" cy="274067"/>
          </a:xfrm>
        </p:spPr>
        <p:txBody>
          <a:bodyPr/>
          <a:lstStyle/>
          <a:p>
            <a:pPr algn="ctr"/>
            <a:r>
              <a:rPr lang="en-US" dirty="0" err="1"/>
              <a:t>Tdoc</a:t>
            </a:r>
            <a:r>
              <a:rPr lang="en-US" dirty="0"/>
              <a:t> number: S3-183325</a:t>
            </a:r>
          </a:p>
          <a:p>
            <a:endParaRPr lang="en-US" dirty="0"/>
          </a:p>
        </p:txBody>
      </p:sp>
    </p:spTree>
    <p:extLst>
      <p:ext uri="{BB962C8B-B14F-4D97-AF65-F5344CB8AC3E}">
        <p14:creationId xmlns:p14="http://schemas.microsoft.com/office/powerpoint/2010/main" val="852227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9313A9B-A3B7-43E8-9D79-F5E3B75C8244}"/>
              </a:ext>
            </a:extLst>
          </p:cNvPr>
          <p:cNvSpPr>
            <a:spLocks noGrp="1"/>
          </p:cNvSpPr>
          <p:nvPr>
            <p:ph type="body" sz="quarter" idx="11"/>
          </p:nvPr>
        </p:nvSpPr>
        <p:spPr/>
        <p:txBody>
          <a:bodyPr/>
          <a:lstStyle/>
          <a:p>
            <a:r>
              <a:rPr lang="en-GB" sz="2400" b="1" dirty="0"/>
              <a:t>RAN awareness: 38.300 text</a:t>
            </a:r>
          </a:p>
        </p:txBody>
      </p:sp>
      <p:pic>
        <p:nvPicPr>
          <p:cNvPr id="6" name="Picture 5">
            <a:extLst>
              <a:ext uri="{FF2B5EF4-FFF2-40B4-BE49-F238E27FC236}">
                <a16:creationId xmlns:a16="http://schemas.microsoft.com/office/drawing/2014/main" id="{5F052EA5-6E18-4BFE-B3D2-EA84B3F3C95D}"/>
              </a:ext>
            </a:extLst>
          </p:cNvPr>
          <p:cNvPicPr>
            <a:picLocks noChangeAspect="1"/>
          </p:cNvPicPr>
          <p:nvPr/>
        </p:nvPicPr>
        <p:blipFill>
          <a:blip r:embed="rId2"/>
          <a:stretch>
            <a:fillRect/>
          </a:stretch>
        </p:blipFill>
        <p:spPr>
          <a:xfrm>
            <a:off x="4123010" y="138023"/>
            <a:ext cx="4966497" cy="4658413"/>
          </a:xfrm>
          <a:prstGeom prst="rect">
            <a:avLst/>
          </a:prstGeom>
        </p:spPr>
      </p:pic>
      <p:sp>
        <p:nvSpPr>
          <p:cNvPr id="5" name="Footer Placeholder 4">
            <a:extLst>
              <a:ext uri="{FF2B5EF4-FFF2-40B4-BE49-F238E27FC236}">
                <a16:creationId xmlns:a16="http://schemas.microsoft.com/office/drawing/2014/main" id="{6CCED890-6221-4804-A882-5168DAA5B9EF}"/>
              </a:ext>
            </a:extLst>
          </p:cNvPr>
          <p:cNvSpPr>
            <a:spLocks noGrp="1"/>
          </p:cNvSpPr>
          <p:nvPr>
            <p:ph type="ftr" sz="quarter" idx="3"/>
          </p:nvPr>
        </p:nvSpPr>
        <p:spPr>
          <a:xfrm>
            <a:off x="2304000" y="4690533"/>
            <a:ext cx="4536000" cy="248667"/>
          </a:xfrm>
        </p:spPr>
        <p:txBody>
          <a:bodyPr/>
          <a:lstStyle/>
          <a:p>
            <a:r>
              <a:rPr lang="en-US" dirty="0" err="1"/>
              <a:t>Tdoc</a:t>
            </a:r>
            <a:r>
              <a:rPr lang="en-US" dirty="0"/>
              <a:t> number: S3-183325</a:t>
            </a:r>
          </a:p>
          <a:p>
            <a:endParaRPr lang="en-US" dirty="0"/>
          </a:p>
        </p:txBody>
      </p:sp>
      <p:sp>
        <p:nvSpPr>
          <p:cNvPr id="7" name="TextBox 6">
            <a:extLst>
              <a:ext uri="{FF2B5EF4-FFF2-40B4-BE49-F238E27FC236}">
                <a16:creationId xmlns:a16="http://schemas.microsoft.com/office/drawing/2014/main" id="{6B6E0095-EB43-4AEE-B943-DDA7060AAE97}"/>
              </a:ext>
            </a:extLst>
          </p:cNvPr>
          <p:cNvSpPr txBox="1"/>
          <p:nvPr/>
        </p:nvSpPr>
        <p:spPr>
          <a:xfrm>
            <a:off x="209227" y="1084881"/>
            <a:ext cx="3664033" cy="2853840"/>
          </a:xfrm>
          <a:prstGeom prst="rect">
            <a:avLst/>
          </a:prstGeom>
          <a:noFill/>
        </p:spPr>
        <p:txBody>
          <a:bodyPr wrap="square" lIns="72000" tIns="72000" rIns="72000" bIns="72000" rtlCol="0">
            <a:spAutoFit/>
          </a:bodyPr>
          <a:lstStyle/>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The text points to:</a:t>
            </a:r>
          </a:p>
          <a:p>
            <a:pPr defTabSz="360000">
              <a:spcAft>
                <a:spcPts val="600"/>
              </a:spcAft>
              <a:tabLst>
                <a:tab pos="360000" algn="l"/>
              </a:tabLst>
            </a:pPr>
            <a:endParaRPr lang="en-GB" sz="1600" dirty="0">
              <a:solidFill>
                <a:schemeClr val="tx2"/>
              </a:solidFill>
              <a:latin typeface="Nokia Pure Text Light" panose="020B0403020202020204" pitchFamily="34" charset="0"/>
              <a:ea typeface="Nokia Pure Text Light" panose="020B0403020202020204" pitchFamily="34" charset="0"/>
            </a:endParaRPr>
          </a:p>
          <a:p>
            <a:pPr marL="228600" indent="-228600" defTabSz="360000">
              <a:spcAft>
                <a:spcPts val="600"/>
              </a:spcAft>
              <a:buAutoNum type="arabicParenR"/>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There are policies in the RAN that require awareness of the slices the UE uses</a:t>
            </a:r>
          </a:p>
          <a:p>
            <a:pPr marL="228600" indent="-228600" defTabSz="360000">
              <a:spcAft>
                <a:spcPts val="600"/>
              </a:spcAft>
              <a:buAutoNum type="arabicParenR"/>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some policies may use information in RRC PRIOR to contacting the CN: </a:t>
            </a:r>
            <a:r>
              <a:rPr lang="en-GB" sz="1600" b="1" dirty="0">
                <a:solidFill>
                  <a:schemeClr val="tx2"/>
                </a:solidFill>
                <a:latin typeface="Nokia Pure Text Light" panose="020B0403020202020204" pitchFamily="34" charset="0"/>
                <a:ea typeface="Nokia Pure Text Light" panose="020B0403020202020204" pitchFamily="34" charset="0"/>
              </a:rPr>
              <a:t>for these policies to work RRC needs to include NSSAI</a:t>
            </a:r>
          </a:p>
          <a:p>
            <a:pPr defTabSz="360000">
              <a:spcAft>
                <a:spcPts val="600"/>
              </a:spcAft>
              <a:tabLst>
                <a:tab pos="360000" algn="l"/>
              </a:tabLst>
            </a:pPr>
            <a:endParaRPr lang="en-GB" sz="1200" dirty="0">
              <a:solidFill>
                <a:schemeClr val="tx2"/>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805933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8E55A41-87FA-444F-9E9B-C0B0D8101098}"/>
              </a:ext>
            </a:extLst>
          </p:cNvPr>
          <p:cNvSpPr>
            <a:spLocks noGrp="1"/>
          </p:cNvSpPr>
          <p:nvPr>
            <p:ph type="body" sz="quarter" idx="11"/>
          </p:nvPr>
        </p:nvSpPr>
        <p:spPr/>
        <p:txBody>
          <a:bodyPr/>
          <a:lstStyle/>
          <a:p>
            <a:r>
              <a:rPr lang="en-GB" sz="2400" b="1" dirty="0"/>
              <a:t>RAN awareness: 23.501 text </a:t>
            </a:r>
            <a:r>
              <a:rPr lang="en-GB" dirty="0"/>
              <a:t>(see clause 5.15.2.1“General”)</a:t>
            </a:r>
          </a:p>
        </p:txBody>
      </p:sp>
      <p:sp>
        <p:nvSpPr>
          <p:cNvPr id="4" name="Text Placeholder 3">
            <a:extLst>
              <a:ext uri="{FF2B5EF4-FFF2-40B4-BE49-F238E27FC236}">
                <a16:creationId xmlns:a16="http://schemas.microsoft.com/office/drawing/2014/main" id="{2C512B3F-82EB-456D-90E3-1C1F863D2FCB}"/>
              </a:ext>
            </a:extLst>
          </p:cNvPr>
          <p:cNvSpPr>
            <a:spLocks noGrp="1"/>
          </p:cNvSpPr>
          <p:nvPr>
            <p:ph type="body" sz="quarter" idx="12"/>
          </p:nvPr>
        </p:nvSpPr>
        <p:spPr/>
        <p:txBody>
          <a:bodyPr>
            <a:normAutofit/>
          </a:bodyPr>
          <a:lstStyle/>
          <a:p>
            <a:r>
              <a:rPr lang="en-US" sz="2000" dirty="0"/>
              <a:t>The (R)AN may use Requested NSSAI in access stratum </a:t>
            </a:r>
            <a:r>
              <a:rPr lang="en-US" sz="2000" dirty="0" err="1"/>
              <a:t>signalling</a:t>
            </a:r>
            <a:r>
              <a:rPr lang="en-US" sz="2000" dirty="0"/>
              <a:t> to handle the UE Control Plane connection </a:t>
            </a:r>
            <a:r>
              <a:rPr lang="en-US" sz="2000" dirty="0">
                <a:highlight>
                  <a:srgbClr val="FFFF00"/>
                </a:highlight>
              </a:rPr>
              <a:t>before the 5GC informs the (R)AN of the Allowed NSSAI</a:t>
            </a:r>
            <a:r>
              <a:rPr lang="en-US" sz="2000" dirty="0"/>
              <a:t>. </a:t>
            </a:r>
            <a:endParaRPr lang="en-GB" sz="2000" dirty="0"/>
          </a:p>
        </p:txBody>
      </p:sp>
      <p:sp>
        <p:nvSpPr>
          <p:cNvPr id="5" name="Footer Placeholder 4">
            <a:extLst>
              <a:ext uri="{FF2B5EF4-FFF2-40B4-BE49-F238E27FC236}">
                <a16:creationId xmlns:a16="http://schemas.microsoft.com/office/drawing/2014/main" id="{29CFC033-D1B2-4E8E-8F4A-12F3226E6005}"/>
              </a:ext>
            </a:extLst>
          </p:cNvPr>
          <p:cNvSpPr>
            <a:spLocks noGrp="1"/>
          </p:cNvSpPr>
          <p:nvPr>
            <p:ph type="ftr" sz="quarter" idx="3"/>
          </p:nvPr>
        </p:nvSpPr>
        <p:spPr>
          <a:xfrm>
            <a:off x="2304000" y="4640400"/>
            <a:ext cx="4536000" cy="298800"/>
          </a:xfrm>
        </p:spPr>
        <p:txBody>
          <a:bodyPr/>
          <a:lstStyle/>
          <a:p>
            <a:pPr algn="ctr"/>
            <a:r>
              <a:rPr lang="en-US" dirty="0" err="1"/>
              <a:t>Tdoc</a:t>
            </a:r>
            <a:r>
              <a:rPr lang="en-US" dirty="0"/>
              <a:t> number: S3-183325</a:t>
            </a:r>
          </a:p>
          <a:p>
            <a:pPr algn="ctr"/>
            <a:endParaRPr lang="en-US" dirty="0"/>
          </a:p>
        </p:txBody>
      </p:sp>
    </p:spTree>
    <p:extLst>
      <p:ext uri="{BB962C8B-B14F-4D97-AF65-F5344CB8AC3E}">
        <p14:creationId xmlns:p14="http://schemas.microsoft.com/office/powerpoint/2010/main" val="3276514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EF297C-11F5-4550-9695-3027EA711D41}"/>
              </a:ext>
            </a:extLst>
          </p:cNvPr>
          <p:cNvSpPr>
            <a:spLocks noGrp="1"/>
          </p:cNvSpPr>
          <p:nvPr>
            <p:ph type="body" sz="quarter" idx="11"/>
          </p:nvPr>
        </p:nvSpPr>
        <p:spPr/>
        <p:txBody>
          <a:bodyPr/>
          <a:lstStyle/>
          <a:p>
            <a:r>
              <a:rPr lang="en-GB" sz="2400" b="1" dirty="0"/>
              <a:t>AMF overload control: 23.501 text</a:t>
            </a:r>
          </a:p>
        </p:txBody>
      </p:sp>
      <p:sp>
        <p:nvSpPr>
          <p:cNvPr id="4" name="Text Placeholder 3">
            <a:extLst>
              <a:ext uri="{FF2B5EF4-FFF2-40B4-BE49-F238E27FC236}">
                <a16:creationId xmlns:a16="http://schemas.microsoft.com/office/drawing/2014/main" id="{26FF0C79-EA21-43E5-A3EA-5D4AC2B8A65A}"/>
              </a:ext>
            </a:extLst>
          </p:cNvPr>
          <p:cNvSpPr>
            <a:spLocks noGrp="1"/>
          </p:cNvSpPr>
          <p:nvPr>
            <p:ph type="body" sz="quarter" idx="12"/>
          </p:nvPr>
        </p:nvSpPr>
        <p:spPr>
          <a:xfrm>
            <a:off x="262616" y="590400"/>
            <a:ext cx="3209004" cy="3560400"/>
          </a:xfrm>
        </p:spPr>
        <p:txBody>
          <a:bodyPr>
            <a:normAutofit fontScale="92500" lnSpcReduction="10000"/>
          </a:bodyPr>
          <a:lstStyle/>
          <a:p>
            <a:endParaRPr lang="en-GB" sz="1400" dirty="0"/>
          </a:p>
          <a:p>
            <a:endParaRPr lang="en-GB" sz="1400" dirty="0"/>
          </a:p>
          <a:p>
            <a:pPr marL="285750" indent="-285750">
              <a:buFont typeface="Arial" panose="020B0604020202020204" pitchFamily="34" charset="0"/>
              <a:buChar char="•"/>
            </a:pPr>
            <a:r>
              <a:rPr lang="en-GB" sz="1800" dirty="0"/>
              <a:t>Slice aware  overload control is already there in TS and works on NSSAI in the RRC connection establishment… </a:t>
            </a:r>
          </a:p>
          <a:p>
            <a:pPr marL="285750" indent="-285750">
              <a:buFont typeface="Arial" panose="020B0604020202020204" pitchFamily="34" charset="0"/>
              <a:buChar char="•"/>
            </a:pPr>
            <a:r>
              <a:rPr lang="en-GB" sz="1800" dirty="0"/>
              <a:t>if some connections establishment requests do not send NSSAI they use, these cannot be treated by RAN awareness of NSSAI.</a:t>
            </a:r>
          </a:p>
          <a:p>
            <a:pPr marL="285750" indent="-285750">
              <a:buFont typeface="Arial" panose="020B0604020202020204" pitchFamily="34" charset="0"/>
              <a:buChar char="•"/>
            </a:pPr>
            <a:r>
              <a:rPr lang="en-GB" sz="1800" dirty="0"/>
              <a:t>UEs would be handled by default policy regardless of the importance of the UE</a:t>
            </a:r>
          </a:p>
        </p:txBody>
      </p:sp>
      <p:sp>
        <p:nvSpPr>
          <p:cNvPr id="5" name="Footer Placeholder 4">
            <a:extLst>
              <a:ext uri="{FF2B5EF4-FFF2-40B4-BE49-F238E27FC236}">
                <a16:creationId xmlns:a16="http://schemas.microsoft.com/office/drawing/2014/main" id="{E1DB5529-3AA0-46CA-8C92-383680EA3B70}"/>
              </a:ext>
            </a:extLst>
          </p:cNvPr>
          <p:cNvSpPr>
            <a:spLocks noGrp="1"/>
          </p:cNvSpPr>
          <p:nvPr>
            <p:ph type="ftr" sz="quarter" idx="3"/>
          </p:nvPr>
        </p:nvSpPr>
        <p:spPr>
          <a:xfrm>
            <a:off x="2304000" y="4681790"/>
            <a:ext cx="4536000" cy="257410"/>
          </a:xfrm>
        </p:spPr>
        <p:txBody>
          <a:bodyPr/>
          <a:lstStyle/>
          <a:p>
            <a:pPr algn="ctr"/>
            <a:r>
              <a:rPr lang="en-US" dirty="0" err="1"/>
              <a:t>Tdoc</a:t>
            </a:r>
            <a:r>
              <a:rPr lang="en-US" dirty="0"/>
              <a:t> number: S3-183325</a:t>
            </a:r>
          </a:p>
          <a:p>
            <a:pPr algn="ctr"/>
            <a:endParaRPr lang="en-US" dirty="0"/>
          </a:p>
        </p:txBody>
      </p:sp>
      <p:grpSp>
        <p:nvGrpSpPr>
          <p:cNvPr id="12" name="Group 11">
            <a:extLst>
              <a:ext uri="{FF2B5EF4-FFF2-40B4-BE49-F238E27FC236}">
                <a16:creationId xmlns:a16="http://schemas.microsoft.com/office/drawing/2014/main" id="{8DB49138-7F46-4591-AC94-642D5DD19037}"/>
              </a:ext>
            </a:extLst>
          </p:cNvPr>
          <p:cNvGrpSpPr/>
          <p:nvPr/>
        </p:nvGrpSpPr>
        <p:grpSpPr>
          <a:xfrm>
            <a:off x="3773837" y="862642"/>
            <a:ext cx="5247231" cy="3639915"/>
            <a:chOff x="2897125" y="674536"/>
            <a:chExt cx="6123943" cy="3828021"/>
          </a:xfrm>
        </p:grpSpPr>
        <p:pic>
          <p:nvPicPr>
            <p:cNvPr id="8" name="Picture 7">
              <a:extLst>
                <a:ext uri="{FF2B5EF4-FFF2-40B4-BE49-F238E27FC236}">
                  <a16:creationId xmlns:a16="http://schemas.microsoft.com/office/drawing/2014/main" id="{9E158C79-0894-434D-A23A-164853D89E43}"/>
                </a:ext>
              </a:extLst>
            </p:cNvPr>
            <p:cNvPicPr>
              <a:picLocks noChangeAspect="1"/>
            </p:cNvPicPr>
            <p:nvPr/>
          </p:nvPicPr>
          <p:blipFill>
            <a:blip r:embed="rId2"/>
            <a:stretch>
              <a:fillRect/>
            </a:stretch>
          </p:blipFill>
          <p:spPr>
            <a:xfrm>
              <a:off x="2897127" y="674536"/>
              <a:ext cx="6123941" cy="1283702"/>
            </a:xfrm>
            <a:prstGeom prst="rect">
              <a:avLst/>
            </a:prstGeom>
          </p:spPr>
        </p:pic>
        <p:pic>
          <p:nvPicPr>
            <p:cNvPr id="10" name="Picture 9">
              <a:extLst>
                <a:ext uri="{FF2B5EF4-FFF2-40B4-BE49-F238E27FC236}">
                  <a16:creationId xmlns:a16="http://schemas.microsoft.com/office/drawing/2014/main" id="{254E6FF7-558F-40AB-8A85-157D652AA969}"/>
                </a:ext>
              </a:extLst>
            </p:cNvPr>
            <p:cNvPicPr>
              <a:picLocks noChangeAspect="1"/>
            </p:cNvPicPr>
            <p:nvPr/>
          </p:nvPicPr>
          <p:blipFill>
            <a:blip r:embed="rId3"/>
            <a:stretch>
              <a:fillRect/>
            </a:stretch>
          </p:blipFill>
          <p:spPr>
            <a:xfrm>
              <a:off x="2897126" y="2016829"/>
              <a:ext cx="6123941" cy="1190592"/>
            </a:xfrm>
            <a:prstGeom prst="rect">
              <a:avLst/>
            </a:prstGeom>
          </p:spPr>
        </p:pic>
        <p:pic>
          <p:nvPicPr>
            <p:cNvPr id="11" name="Picture 10">
              <a:extLst>
                <a:ext uri="{FF2B5EF4-FFF2-40B4-BE49-F238E27FC236}">
                  <a16:creationId xmlns:a16="http://schemas.microsoft.com/office/drawing/2014/main" id="{52D3CEDD-20BC-482A-B907-DA03A241D6BE}"/>
                </a:ext>
              </a:extLst>
            </p:cNvPr>
            <p:cNvPicPr>
              <a:picLocks noChangeAspect="1"/>
            </p:cNvPicPr>
            <p:nvPr/>
          </p:nvPicPr>
          <p:blipFill>
            <a:blip r:embed="rId4"/>
            <a:stretch>
              <a:fillRect/>
            </a:stretch>
          </p:blipFill>
          <p:spPr>
            <a:xfrm>
              <a:off x="2897125" y="3395917"/>
              <a:ext cx="6123941" cy="1106640"/>
            </a:xfrm>
            <a:prstGeom prst="rect">
              <a:avLst/>
            </a:prstGeom>
          </p:spPr>
        </p:pic>
      </p:grpSp>
    </p:spTree>
    <p:extLst>
      <p:ext uri="{BB962C8B-B14F-4D97-AF65-F5344CB8AC3E}">
        <p14:creationId xmlns:p14="http://schemas.microsoft.com/office/powerpoint/2010/main" val="3342969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008A6D-13BC-4577-BAAD-C25E627325F3}"/>
              </a:ext>
            </a:extLst>
          </p:cNvPr>
          <p:cNvSpPr>
            <a:spLocks noGrp="1"/>
          </p:cNvSpPr>
          <p:nvPr>
            <p:ph type="body" sz="quarter" idx="10"/>
          </p:nvPr>
        </p:nvSpPr>
        <p:spPr/>
        <p:txBody>
          <a:bodyPr/>
          <a:lstStyle/>
          <a:p>
            <a:r>
              <a:rPr lang="en-GB" dirty="0"/>
              <a:t>Policy driven vs. static behaviour </a:t>
            </a:r>
          </a:p>
        </p:txBody>
      </p:sp>
      <p:sp>
        <p:nvSpPr>
          <p:cNvPr id="3" name="Text Placeholder 2">
            <a:extLst>
              <a:ext uri="{FF2B5EF4-FFF2-40B4-BE49-F238E27FC236}">
                <a16:creationId xmlns:a16="http://schemas.microsoft.com/office/drawing/2014/main" id="{8F4D903A-64A8-4695-9615-6779940A9544}"/>
              </a:ext>
            </a:extLst>
          </p:cNvPr>
          <p:cNvSpPr>
            <a:spLocks noGrp="1"/>
          </p:cNvSpPr>
          <p:nvPr>
            <p:ph type="body" sz="quarter" idx="11"/>
          </p:nvPr>
        </p:nvSpPr>
        <p:spPr/>
        <p:txBody>
          <a:bodyPr/>
          <a:lstStyle/>
          <a:p>
            <a:r>
              <a:rPr lang="en-GB" sz="2400" b="1" dirty="0"/>
              <a:t>SA2 endorsed two CRs</a:t>
            </a:r>
          </a:p>
        </p:txBody>
      </p:sp>
      <p:sp>
        <p:nvSpPr>
          <p:cNvPr id="4" name="Footer Placeholder 3">
            <a:extLst>
              <a:ext uri="{FF2B5EF4-FFF2-40B4-BE49-F238E27FC236}">
                <a16:creationId xmlns:a16="http://schemas.microsoft.com/office/drawing/2014/main" id="{C77D6E2B-6B44-4CEB-8ED2-86BF28DBD957}"/>
              </a:ext>
            </a:extLst>
          </p:cNvPr>
          <p:cNvSpPr>
            <a:spLocks noGrp="1"/>
          </p:cNvSpPr>
          <p:nvPr>
            <p:ph type="ftr" sz="quarter" idx="3"/>
          </p:nvPr>
        </p:nvSpPr>
        <p:spPr>
          <a:xfrm>
            <a:off x="2304000" y="4715933"/>
            <a:ext cx="4536000" cy="223267"/>
          </a:xfrm>
        </p:spPr>
        <p:txBody>
          <a:bodyPr/>
          <a:lstStyle/>
          <a:p>
            <a:pPr algn="ctr"/>
            <a:r>
              <a:rPr lang="en-US" dirty="0" err="1"/>
              <a:t>Tdoc</a:t>
            </a:r>
            <a:r>
              <a:rPr lang="en-US" dirty="0"/>
              <a:t> number: S3-183325</a:t>
            </a:r>
          </a:p>
          <a:p>
            <a:pPr algn="ctr"/>
            <a:endParaRPr lang="en-US" dirty="0"/>
          </a:p>
        </p:txBody>
      </p:sp>
      <p:sp>
        <p:nvSpPr>
          <p:cNvPr id="5" name="TextBox 4">
            <a:extLst>
              <a:ext uri="{FF2B5EF4-FFF2-40B4-BE49-F238E27FC236}">
                <a16:creationId xmlns:a16="http://schemas.microsoft.com/office/drawing/2014/main" id="{6B00E134-0ACB-4CDA-8958-0405D4440D37}"/>
              </a:ext>
            </a:extLst>
          </p:cNvPr>
          <p:cNvSpPr txBox="1"/>
          <p:nvPr/>
        </p:nvSpPr>
        <p:spPr>
          <a:xfrm>
            <a:off x="151620" y="991374"/>
            <a:ext cx="8872154" cy="3561726"/>
          </a:xfrm>
          <a:prstGeom prst="rect">
            <a:avLst/>
          </a:prstGeom>
          <a:noFill/>
        </p:spPr>
        <p:txBody>
          <a:bodyPr wrap="none" lIns="72000" tIns="72000" rIns="72000" bIns="72000" rtlCol="0">
            <a:spAutoFit/>
          </a:bodyPr>
          <a:lstStyle/>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S2-1811403 endorses a static behaviour where the NSSAI is included only if the access type </a:t>
            </a:r>
          </a:p>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provides Encryption at AS level.</a:t>
            </a:r>
          </a:p>
          <a:p>
            <a:pPr marL="628650" lvl="1" indent="-171450" defTabSz="360000">
              <a:spcAft>
                <a:spcPts val="600"/>
              </a:spcAft>
              <a:buFontTx/>
              <a:buChar char="-"/>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Not included in 3GPP access </a:t>
            </a:r>
          </a:p>
          <a:p>
            <a:pPr marL="628650" lvl="1" indent="-171450" defTabSz="360000">
              <a:spcAft>
                <a:spcPts val="600"/>
              </a:spcAft>
              <a:buFontTx/>
              <a:buChar char="-"/>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Can be included in non-3GPP access</a:t>
            </a:r>
          </a:p>
          <a:p>
            <a:pPr defTabSz="360000">
              <a:spcAft>
                <a:spcPts val="600"/>
              </a:spcAft>
              <a:tabLst>
                <a:tab pos="360000" algn="l"/>
              </a:tabLst>
            </a:pPr>
            <a:endParaRPr lang="en-GB" sz="1200" dirty="0">
              <a:solidFill>
                <a:schemeClr val="tx2"/>
              </a:solidFill>
              <a:latin typeface="Nokia Pure Text Light" panose="020B0403020202020204" pitchFamily="34" charset="0"/>
              <a:ea typeface="Nokia Pure Text Light" panose="020B0403020202020204" pitchFamily="34" charset="0"/>
            </a:endParaRPr>
          </a:p>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S2-1811565 has the same default UE behaviour as in S2-1811403. In addition, subject to </a:t>
            </a:r>
          </a:p>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regulations, if both HPLMN and serving PLMN allow, the UE can also include NSSAI in the 3GPP </a:t>
            </a:r>
          </a:p>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access stratum to enable the features so far assumed in rel-15 to be enabled by NSSAI </a:t>
            </a:r>
          </a:p>
          <a:p>
            <a:pPr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Inclusion in RRC connection establishment procedure.</a:t>
            </a:r>
          </a:p>
          <a:p>
            <a:pPr marL="628650" lvl="1" indent="-171450" defTabSz="360000">
              <a:spcAft>
                <a:spcPts val="600"/>
              </a:spcAft>
              <a:buFontTx/>
              <a:buChar char="-"/>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Combines the default UE behaviour to not include NSSAI with the ability for operators to </a:t>
            </a:r>
          </a:p>
          <a:p>
            <a:pPr lvl="1" defTabSz="360000">
              <a:spcAft>
                <a:spcPts val="600"/>
              </a:spcAft>
              <a:tabLst>
                <a:tab pos="360000" algn="l"/>
              </a:tabLst>
            </a:pPr>
            <a:r>
              <a:rPr lang="en-GB" sz="1600" dirty="0">
                <a:solidFill>
                  <a:schemeClr val="tx2"/>
                </a:solidFill>
                <a:latin typeface="Nokia Pure Text Light" panose="020B0403020202020204" pitchFamily="34" charset="0"/>
                <a:ea typeface="Nokia Pure Text Light" panose="020B0403020202020204" pitchFamily="34" charset="0"/>
              </a:rPr>
              <a:t>     consciously enable RRC level inclusion. </a:t>
            </a:r>
          </a:p>
        </p:txBody>
      </p:sp>
    </p:spTree>
    <p:extLst>
      <p:ext uri="{BB962C8B-B14F-4D97-AF65-F5344CB8AC3E}">
        <p14:creationId xmlns:p14="http://schemas.microsoft.com/office/powerpoint/2010/main" val="825424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5CEF15-1D1F-4A79-94AC-FBE5FD553291}"/>
              </a:ext>
            </a:extLst>
          </p:cNvPr>
          <p:cNvSpPr>
            <a:spLocks noGrp="1"/>
          </p:cNvSpPr>
          <p:nvPr>
            <p:ph type="body" sz="quarter" idx="11"/>
          </p:nvPr>
        </p:nvSpPr>
        <p:spPr/>
        <p:txBody>
          <a:bodyPr/>
          <a:lstStyle/>
          <a:p>
            <a:r>
              <a:rPr lang="en-GB" sz="2400" b="1" dirty="0"/>
              <a:t>Conclusions</a:t>
            </a:r>
          </a:p>
        </p:txBody>
      </p:sp>
      <p:sp>
        <p:nvSpPr>
          <p:cNvPr id="4" name="Text Placeholder 3">
            <a:extLst>
              <a:ext uri="{FF2B5EF4-FFF2-40B4-BE49-F238E27FC236}">
                <a16:creationId xmlns:a16="http://schemas.microsoft.com/office/drawing/2014/main" id="{0CB31B65-4E81-4D1E-8D14-1394F56C8546}"/>
              </a:ext>
            </a:extLst>
          </p:cNvPr>
          <p:cNvSpPr>
            <a:spLocks noGrp="1"/>
          </p:cNvSpPr>
          <p:nvPr>
            <p:ph type="body" sz="quarter" idx="12"/>
          </p:nvPr>
        </p:nvSpPr>
        <p:spPr>
          <a:xfrm>
            <a:off x="417600" y="802257"/>
            <a:ext cx="8308800" cy="3838143"/>
          </a:xfrm>
        </p:spPr>
        <p:txBody>
          <a:bodyPr>
            <a:normAutofit lnSpcReduction="10000"/>
          </a:bodyPr>
          <a:lstStyle/>
          <a:p>
            <a:endParaRPr lang="en-GB" dirty="0"/>
          </a:p>
          <a:p>
            <a:pPr marL="285750" indent="-285750">
              <a:buFont typeface="Arial" panose="020B0604020202020204" pitchFamily="34" charset="0"/>
              <a:buChar char="•"/>
            </a:pPr>
            <a:r>
              <a:rPr lang="en-GB" sz="1800" dirty="0"/>
              <a:t>In CR S2-1811565 a default UE behaviour applies that omits NSSAI from RRC level in 3GPP access for Rel-15 UEs. This is the same UE behaviour in S2-1811403 .</a:t>
            </a:r>
          </a:p>
          <a:p>
            <a:pPr marL="285750" indent="-285750">
              <a:buFont typeface="Arial" panose="020B0604020202020204" pitchFamily="34" charset="0"/>
              <a:buChar char="•"/>
            </a:pPr>
            <a:r>
              <a:rPr lang="en-GB" sz="1800" dirty="0"/>
              <a:t>In CR S2-1811565 subject to regulations and explicit HPLMN authorisation which is part of information retrieved from UDM, in Serving PLMNs where it is critical to apply RAN awareness to the initial contact with the RAN (e.g. due to routing to right AMF or other policies), PLMN wide or in specific area where e.g. critical applications are expected to run, operators should be able to configure UEs to send NSSAI in RRC connection establishment. </a:t>
            </a:r>
          </a:p>
          <a:p>
            <a:pPr marL="285750" indent="-285750">
              <a:buFont typeface="Arial" panose="020B0604020202020204" pitchFamily="34" charset="0"/>
              <a:buChar char="•"/>
            </a:pPr>
            <a:r>
              <a:rPr lang="en-GB" sz="1800" dirty="0"/>
              <a:t>On this basis it is proposed that SA3 expresses that both CRs are acceptable to meet the privacy requirements and allows SA2 to choose what is most suitable for </a:t>
            </a:r>
            <a:r>
              <a:rPr lang="en-GB" sz="1800"/>
              <a:t>the ecosystem.</a:t>
            </a:r>
            <a:endParaRPr lang="en-GB" sz="1800" dirty="0"/>
          </a:p>
          <a:p>
            <a:endParaRPr lang="en-GB" dirty="0"/>
          </a:p>
        </p:txBody>
      </p:sp>
      <p:sp>
        <p:nvSpPr>
          <p:cNvPr id="5" name="Footer Placeholder 4">
            <a:extLst>
              <a:ext uri="{FF2B5EF4-FFF2-40B4-BE49-F238E27FC236}">
                <a16:creationId xmlns:a16="http://schemas.microsoft.com/office/drawing/2014/main" id="{2F40A76A-C60D-4194-95AC-F048697C1B76}"/>
              </a:ext>
            </a:extLst>
          </p:cNvPr>
          <p:cNvSpPr>
            <a:spLocks noGrp="1"/>
          </p:cNvSpPr>
          <p:nvPr>
            <p:ph type="ftr" sz="quarter" idx="3"/>
          </p:nvPr>
        </p:nvSpPr>
        <p:spPr>
          <a:xfrm>
            <a:off x="2304000" y="4640401"/>
            <a:ext cx="4536000" cy="298800"/>
          </a:xfrm>
        </p:spPr>
        <p:txBody>
          <a:bodyPr/>
          <a:lstStyle/>
          <a:p>
            <a:pPr algn="ctr"/>
            <a:r>
              <a:rPr lang="en-US" dirty="0" err="1"/>
              <a:t>Tdoc</a:t>
            </a:r>
            <a:r>
              <a:rPr lang="en-US" dirty="0"/>
              <a:t> number: S3-183325</a:t>
            </a:r>
          </a:p>
          <a:p>
            <a:pPr algn="ctr"/>
            <a:endParaRPr lang="en-US" dirty="0"/>
          </a:p>
        </p:txBody>
      </p:sp>
    </p:spTree>
    <p:extLst>
      <p:ext uri="{BB962C8B-B14F-4D97-AF65-F5344CB8AC3E}">
        <p14:creationId xmlns:p14="http://schemas.microsoft.com/office/powerpoint/2010/main" val="1957805223"/>
      </p:ext>
    </p:extLst>
  </p:cSld>
  <p:clrMapOvr>
    <a:masterClrMapping/>
  </p:clrMapOvr>
</p:sld>
</file>

<file path=ppt/theme/theme1.xml><?xml version="1.0" encoding="utf-8"?>
<a:theme xmlns:a="http://schemas.openxmlformats.org/drawingml/2006/main" name="1_c 2018 Nokia">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Pure PowerPoint.potx" id="{900A7D32-2456-461C-822E-8CF7BDA5E930}" vid="{8DCBB23F-4047-47FB-9A6E-B404176201C2}"/>
    </a:ext>
  </a:extLst>
</a:theme>
</file>

<file path=ppt/theme/theme2.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71557DAB-B924-4A1F-B433-499BA264D20A}"/>
    </a:ext>
  </a:extLst>
</a:theme>
</file>

<file path=ppt/theme/theme3.xml><?xml version="1.0" encoding="utf-8"?>
<a:theme xmlns:a="http://schemas.openxmlformats.org/drawingml/2006/main" name="4_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416D58A7-784C-4A17-879F-57337D6D5A44}"/>
    </a:ext>
  </a:extLst>
</a:theme>
</file>

<file path=ppt/theme/theme4.xml><?xml version="1.0" encoding="utf-8"?>
<a:theme xmlns:a="http://schemas.openxmlformats.org/drawingml/2006/main" name="5_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391E7E0B-8F1E-433D-B954-B7B320E1ABB0}"/>
    </a:ext>
  </a:extLst>
</a:theme>
</file>

<file path=ppt/theme/theme5.xml><?xml version="1.0" encoding="utf-8"?>
<a:theme xmlns:a="http://schemas.openxmlformats.org/drawingml/2006/main" name="6_Gray">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Pure PowerPoint.potx" id="{900A7D32-2456-461C-822E-8CF7BDA5E930}" vid="{A111A971-121D-4A56-9315-CB1A61A99E6C}"/>
    </a:ext>
  </a:extLst>
</a:theme>
</file>

<file path=ppt/theme/theme6.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_Pure_PPT_Corp_V3" id="{EBFA465A-F99A-440C-9EAF-9E2AFF539F79}" vid="{74E9AEE0-7FE0-4E86-A209-704C6EA35B36}"/>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Owner xmlns="71c5aaf6-e6ce-465b-b873-5148d2a4c105">Spen Spencer</Owner>
    <DocumentType xmlns="71c5aaf6-e6ce-465b-b873-5148d2a4c105">Description</DocumentType>
    <NokiaConfidentiality xmlns="71c5aaf6-e6ce-465b-b873-5148d2a4c105">Nokia Internal Use</NokiaConfidentiality>
    <_dlc_DocId xmlns="71c5aaf6-e6ce-465b-b873-5148d2a4c105">QBI5PMBIL2NS-1242730160-2063</_dlc_DocId>
    <_dlc_DocIdUrl xmlns="71c5aaf6-e6ce-465b-b873-5148d2a4c105">
      <Url>https://nokia.sharepoint.com/sites/brandstore/_layouts/15/DocIdRedir.aspx?ID=QBI5PMBIL2NS-1242730160-2063</Url>
      <Description>QBI5PMBIL2NS-1242730160-2063</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F28B616FD8C77D40956A924538277F24" ma:contentTypeVersion="20" ma:contentTypeDescription="Create Nokia Word Document" ma:contentTypeScope="" ma:versionID="8a8bb39903eab51627de84a4b55bcd5b">
  <xsd:schema xmlns:xsd="http://www.w3.org/2001/XMLSchema" xmlns:xs="http://www.w3.org/2001/XMLSchema" xmlns:p="http://schemas.microsoft.com/office/2006/metadata/properties" xmlns:ns2="71c5aaf6-e6ce-465b-b873-5148d2a4c105" targetNamespace="http://schemas.microsoft.com/office/2006/metadata/properties" ma:root="true" ma:fieldsID="ee505b34e59658c61b786e7520ef1dfe"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BE17682-4855-48A2-90A4-033C82C08EA3}">
  <ds:schemaRefs>
    <ds:schemaRef ds:uri="http://schemas.microsoft.com/sharepoint/v3/contenttype/forms"/>
  </ds:schemaRefs>
</ds:datastoreItem>
</file>

<file path=customXml/itemProps2.xml><?xml version="1.0" encoding="utf-8"?>
<ds:datastoreItem xmlns:ds="http://schemas.openxmlformats.org/officeDocument/2006/customXml" ds:itemID="{12E8A448-65DE-44E8-AD84-1DC2579AB372}">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71c5aaf6-e6ce-465b-b873-5148d2a4c105"/>
    <ds:schemaRef ds:uri="http://www.w3.org/XML/1998/namespace"/>
  </ds:schemaRefs>
</ds:datastoreItem>
</file>

<file path=customXml/itemProps3.xml><?xml version="1.0" encoding="utf-8"?>
<ds:datastoreItem xmlns:ds="http://schemas.openxmlformats.org/officeDocument/2006/customXml" ds:itemID="{1689926E-7E8E-43B1-A463-B8F738E263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380CF39-7FE4-4523-8130-906964D78BF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Nokia Pure PowerPoint</Template>
  <TotalTime>5234</TotalTime>
  <Words>649</Words>
  <Application>Microsoft Office PowerPoint</Application>
  <PresentationFormat>On-screen Show (16:9)</PresentationFormat>
  <Paragraphs>51</Paragraphs>
  <Slides>7</Slides>
  <Notes>0</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7</vt:i4>
      </vt:variant>
    </vt:vector>
  </HeadingPairs>
  <TitlesOfParts>
    <vt:vector size="20" baseType="lpstr">
      <vt:lpstr>Arial</vt:lpstr>
      <vt:lpstr>Calibri</vt:lpstr>
      <vt:lpstr>Calibri Light</vt:lpstr>
      <vt:lpstr>Nokia Pure Headline Light</vt:lpstr>
      <vt:lpstr>Nokia Pure Headline Ultra Light</vt:lpstr>
      <vt:lpstr>Nokia Pure Text</vt:lpstr>
      <vt:lpstr>Nokia Pure Text Light</vt:lpstr>
      <vt:lpstr>1_c 2018 Nokia</vt:lpstr>
      <vt:lpstr>3_Blue</vt:lpstr>
      <vt:lpstr>4_Blue End Slide</vt:lpstr>
      <vt:lpstr>5_White End Slide</vt:lpstr>
      <vt:lpstr>6_Gray</vt:lpstr>
      <vt:lpstr>Nokia White Master with headline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Milinski, Alexander (Nokia - DE/Munich)</dc:creator>
  <cp:lastModifiedBy>Nair, Suresh P. (Nokia - US/Murray Hill)</cp:lastModifiedBy>
  <cp:revision>72</cp:revision>
  <dcterms:created xsi:type="dcterms:W3CDTF">2018-05-23T09:49:09Z</dcterms:created>
  <dcterms:modified xsi:type="dcterms:W3CDTF">2018-11-05T13:43:14Z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0x010100CE50E52E7543470BBDD3827FE50C59CB00F28B616FD8C77D40956A924538277F24</vt:lpwstr>
  </property>
  <property fmtid="{D5CDD505-2E9C-101B-9397-08002B2CF9AE}" pid="3" name="_dlc_DocIdItemGuid">
    <vt:lpwstr>ea134091-6caa-4ee1-9901-fdd6cf1a17b2</vt:lpwstr>
  </property>
  <property fmtid="{D5CDD505-2E9C-101B-9397-08002B2CF9AE}" pid="4" name="MSIP_Label_b1aa2129-79ec-42c0-bfac-e5b7a0374572_Enabled">
    <vt:lpwstr>True</vt:lpwstr>
  </property>
  <property fmtid="{D5CDD505-2E9C-101B-9397-08002B2CF9AE}" pid="5" name="MSIP_Label_b1aa2129-79ec-42c0-bfac-e5b7a0374572_SiteId">
    <vt:lpwstr>5d471751-9675-428d-917b-70f44f9630b0</vt:lpwstr>
  </property>
  <property fmtid="{D5CDD505-2E9C-101B-9397-08002B2CF9AE}" pid="6" name="MSIP_Label_b1aa2129-79ec-42c0-bfac-e5b7a0374572_Owner">
    <vt:lpwstr>alessio.casati@nokia.com</vt:lpwstr>
  </property>
  <property fmtid="{D5CDD505-2E9C-101B-9397-08002B2CF9AE}" pid="7" name="MSIP_Label_b1aa2129-79ec-42c0-bfac-e5b7a0374572_SetDate">
    <vt:lpwstr>2018-10-04T15:08:46.0426180Z</vt:lpwstr>
  </property>
  <property fmtid="{D5CDD505-2E9C-101B-9397-08002B2CF9AE}" pid="8" name="MSIP_Label_b1aa2129-79ec-42c0-bfac-e5b7a0374572_Name">
    <vt:lpwstr>Public</vt:lpwstr>
  </property>
  <property fmtid="{D5CDD505-2E9C-101B-9397-08002B2CF9AE}" pid="9" name="MSIP_Label_b1aa2129-79ec-42c0-bfac-e5b7a0374572_Application">
    <vt:lpwstr>Microsoft Azure Information Protection</vt:lpwstr>
  </property>
  <property fmtid="{D5CDD505-2E9C-101B-9397-08002B2CF9AE}" pid="10" name="MSIP_Label_b1aa2129-79ec-42c0-bfac-e5b7a0374572_Extended_MSFT_Method">
    <vt:lpwstr>Manual</vt:lpwstr>
  </property>
  <property fmtid="{D5CDD505-2E9C-101B-9397-08002B2CF9AE}" pid="11" name="Sensitivity">
    <vt:lpwstr>Public</vt:lpwstr>
  </property>
  <property fmtid="{D5CDD505-2E9C-101B-9397-08002B2CF9AE}" pid="12" name="_AdHocReviewCycleID">
    <vt:i4>940357835</vt:i4>
  </property>
  <property fmtid="{D5CDD505-2E9C-101B-9397-08002B2CF9AE}" pid="13" name="_NewReviewCycle">
    <vt:lpwstr/>
  </property>
  <property fmtid="{D5CDD505-2E9C-101B-9397-08002B2CF9AE}" pid="14" name="_EmailSubject">
    <vt:lpwstr>SA3 NSSAI discussion</vt:lpwstr>
  </property>
  <property fmtid="{D5CDD505-2E9C-101B-9397-08002B2CF9AE}" pid="15" name="_AuthorEmail">
    <vt:lpwstr>alessio.casati@nokia.com</vt:lpwstr>
  </property>
  <property fmtid="{D5CDD505-2E9C-101B-9397-08002B2CF9AE}" pid="16" name="_AuthorEmailDisplayName">
    <vt:lpwstr>Casati, Alessio (Nokia - GB)</vt:lpwstr>
  </property>
</Properties>
</file>